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6" r:id="rId5"/>
    <p:sldId id="270" r:id="rId6"/>
    <p:sldId id="271" r:id="rId7"/>
    <p:sldId id="272" r:id="rId8"/>
    <p:sldId id="273" r:id="rId9"/>
    <p:sldId id="274" r:id="rId10"/>
    <p:sldId id="300" r:id="rId11"/>
    <p:sldId id="275" r:id="rId12"/>
    <p:sldId id="299" r:id="rId13"/>
    <p:sldId id="301" r:id="rId14"/>
    <p:sldId id="311" r:id="rId15"/>
    <p:sldId id="312" r:id="rId16"/>
    <p:sldId id="313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77" r:id="rId26"/>
    <p:sldId id="285" r:id="rId27"/>
    <p:sldId id="286" r:id="rId28"/>
    <p:sldId id="287" r:id="rId29"/>
    <p:sldId id="291" r:id="rId30"/>
    <p:sldId id="295" r:id="rId31"/>
    <p:sldId id="296" r:id="rId32"/>
    <p:sldId id="289" r:id="rId33"/>
    <p:sldId id="297" r:id="rId34"/>
    <p:sldId id="298" r:id="rId35"/>
    <p:sldId id="292" r:id="rId36"/>
    <p:sldId id="294" r:id="rId37"/>
    <p:sldId id="307" r:id="rId38"/>
    <p:sldId id="303" r:id="rId39"/>
    <p:sldId id="304" r:id="rId40"/>
    <p:sldId id="305" r:id="rId41"/>
    <p:sldId id="306" r:id="rId42"/>
    <p:sldId id="308" r:id="rId43"/>
    <p:sldId id="309" r:id="rId44"/>
    <p:sldId id="310" r:id="rId45"/>
    <p:sldId id="293" r:id="rId46"/>
    <p:sldId id="302" r:id="rId47"/>
    <p:sldId id="267" r:id="rId48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0105764-ADFE-49BD-BB16-3478ED75E66A}">
          <p14:sldIdLst>
            <p14:sldId id="256"/>
            <p14:sldId id="270"/>
            <p14:sldId id="271"/>
            <p14:sldId id="272"/>
            <p14:sldId id="273"/>
            <p14:sldId id="274"/>
            <p14:sldId id="300"/>
            <p14:sldId id="275"/>
            <p14:sldId id="299"/>
            <p14:sldId id="301"/>
            <p14:sldId id="311"/>
            <p14:sldId id="312"/>
            <p14:sldId id="313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77"/>
            <p14:sldId id="285"/>
            <p14:sldId id="286"/>
            <p14:sldId id="287"/>
            <p14:sldId id="291"/>
            <p14:sldId id="295"/>
            <p14:sldId id="296"/>
            <p14:sldId id="289"/>
            <p14:sldId id="297"/>
            <p14:sldId id="298"/>
          </p14:sldIdLst>
        </p14:section>
        <p14:section name="Section sans titre" id="{40612D97-87E8-4F4C-8B01-7FBE5319B118}">
          <p14:sldIdLst>
            <p14:sldId id="292"/>
            <p14:sldId id="294"/>
            <p14:sldId id="307"/>
            <p14:sldId id="303"/>
            <p14:sldId id="304"/>
            <p14:sldId id="305"/>
            <p14:sldId id="306"/>
            <p14:sldId id="308"/>
            <p14:sldId id="309"/>
            <p14:sldId id="310"/>
            <p14:sldId id="293"/>
            <p14:sldId id="302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0" autoAdjust="0"/>
    <p:restoredTop sz="86434" autoAdjust="0"/>
  </p:normalViewPr>
  <p:slideViewPr>
    <p:cSldViewPr snapToGrid="0">
      <p:cViewPr varScale="1">
        <p:scale>
          <a:sx n="86" d="100"/>
          <a:sy n="86" d="100"/>
        </p:scale>
        <p:origin x="6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25/12/2021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0F7E3-540E-4FEC-9A1A-0A5C0AC71C2A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E98E7-AD89-4320-9F05-A6178CDA9513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0FBF1-6817-4E56-92EA-64A3EB16DF84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8621F-DC86-4633-B902-263AD859DBF2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 dirty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FEF4F-3A30-4F39-ACC1-303107100333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0D30D-300D-4680-A410-4D8B376362B4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589C9-F1AC-4F05-ABE6-A45DE679E4C3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637B8-2436-4D4C-B9C9-CC5A43D9452C}" type="datetime1">
              <a:rPr lang="fr-FR" smtClean="0"/>
              <a:t>25/12/2021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B015D3-C56C-485E-ADA3-DFD862F0F96E}" type="datetime1">
              <a:rPr lang="fr-FR" smtClean="0"/>
              <a:t>25/12/2021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05233-3885-4475-A1DF-8582CE7EA1BF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A78CC-9AB1-4AAF-AEB8-97C95F731E90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70E0D-ED27-43BD-AA91-8631F74E7BC6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1613B-364B-494F-9DDC-9B91F3B5F2D8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3013F-43AE-46F3-8415-418049C228BC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3BADD-8AED-4097-BBB7-372C6E062074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B6E2A-70BD-494C-BC49-B37CE6C22863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F8E41-B49A-4F02-995F-16C27B2AFE22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C1B2652-4A2E-4DDD-9B10-7D380411AE4B}" type="datetime1">
              <a:rPr lang="fr-FR" noProof="0" smtClean="0"/>
              <a:t>25/12/2021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latin typeface="Agency FB" panose="020B0503020202020204" pitchFamily="34" charset="0"/>
              </a:rPr>
              <a:t>Rapport D’analyse </a:t>
            </a:r>
            <a:r>
              <a:rPr lang="fr-FR" dirty="0">
                <a:latin typeface="Century" panose="02040604050505020304" pitchFamily="18" charset="0"/>
              </a:rPr>
              <a:t>SEO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296587" cy="861420"/>
          </a:xfrm>
        </p:spPr>
        <p:txBody>
          <a:bodyPr rtlCol="0">
            <a:normAutofit/>
          </a:bodyPr>
          <a:lstStyle/>
          <a:p>
            <a:pPr algn="r" rtl="0"/>
            <a:r>
              <a:rPr lang="fr-FR" dirty="0">
                <a:latin typeface="Copperplate Gothic Light" panose="020E0507020206020404" pitchFamily="34" charset="0"/>
              </a:rPr>
              <a:t>LA CHOUETTE AGENCE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3DEF3-B90E-4474-A5A4-E1261D01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93" y="284041"/>
            <a:ext cx="9404723" cy="754645"/>
          </a:xfrm>
        </p:spPr>
        <p:txBody>
          <a:bodyPr/>
          <a:lstStyle/>
          <a:p>
            <a:r>
              <a:rPr lang="fr-FR" sz="2000" dirty="0"/>
              <a:t>(desktop) Page</a:t>
            </a:r>
            <a:r>
              <a:rPr lang="fr-FR" sz="2400" dirty="0"/>
              <a:t> 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BB0EBE-536C-4114-8BB8-F833A059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1038686"/>
            <a:ext cx="9855526" cy="57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0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B7E23-D243-4863-9941-954822B2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62" y="230776"/>
            <a:ext cx="9404723" cy="550459"/>
          </a:xfrm>
        </p:spPr>
        <p:txBody>
          <a:bodyPr/>
          <a:lstStyle/>
          <a:p>
            <a:r>
              <a:rPr lang="fr-FR" sz="2800" dirty="0"/>
              <a:t>(mobile) index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33D203-6300-4563-876A-8F433F39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2" y="1003177"/>
            <a:ext cx="2842635" cy="57798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6949236-4D80-479E-8BEC-6E2FEEBD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65" y="998933"/>
            <a:ext cx="2842635" cy="57798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C8D911-009E-4BB5-BBC1-51D27392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10030"/>
            <a:ext cx="2842635" cy="57798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60FB4D-9938-4D3E-935B-ADDDCC2A6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303" y="1010031"/>
            <a:ext cx="2842635" cy="57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6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4C8B7-4A9D-4FAE-AD7B-FCEBB6E2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8" y="239653"/>
            <a:ext cx="3908134" cy="621480"/>
          </a:xfrm>
        </p:spPr>
        <p:txBody>
          <a:bodyPr/>
          <a:lstStyle/>
          <a:p>
            <a:r>
              <a:rPr lang="fr-FR" sz="2800" dirty="0"/>
              <a:t>(Mobil) index suite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5E2FCA-A7A8-4CA7-B3A3-22144C55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" y="861132"/>
            <a:ext cx="2982898" cy="56106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52BF0D6-B5C8-42D1-A0B1-9E3FC90A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340" y="861132"/>
            <a:ext cx="3065215" cy="56106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D75167A-BDAB-479C-915D-3A91C969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689" y="872229"/>
            <a:ext cx="3065215" cy="56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2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DB2A7-75BB-4E82-804E-1E6A1E0B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58" y="239653"/>
            <a:ext cx="9404723" cy="585969"/>
          </a:xfrm>
        </p:spPr>
        <p:txBody>
          <a:bodyPr/>
          <a:lstStyle/>
          <a:p>
            <a:r>
              <a:rPr lang="fr-FR" sz="2800" dirty="0"/>
              <a:t>(mobile) page 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91900B-6352-4B10-A7F5-AADBC8D6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49" y="875415"/>
            <a:ext cx="3080409" cy="57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72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919E901-EF78-4292-8000-0C4E44D49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825" y="2728912"/>
            <a:ext cx="9404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Problèmes </a:t>
            </a:r>
            <a:r>
              <a:rPr lang="fr-FR" sz="4400" b="1" dirty="0"/>
              <a:t>SEO </a:t>
            </a:r>
            <a:r>
              <a:rPr lang="fr-FR" sz="4400" dirty="0"/>
              <a:t>identifiés</a:t>
            </a:r>
            <a:br>
              <a:rPr lang="fr-FR" sz="4400" b="1" dirty="0"/>
            </a:br>
            <a:r>
              <a:rPr lang="fr-FR" sz="4400" dirty="0"/>
              <a:t>&amp; propositions de solutions</a:t>
            </a:r>
          </a:p>
        </p:txBody>
      </p:sp>
    </p:spTree>
    <p:extLst>
      <p:ext uri="{BB962C8B-B14F-4D97-AF65-F5344CB8AC3E}">
        <p14:creationId xmlns:p14="http://schemas.microsoft.com/office/powerpoint/2010/main" val="263090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2467A-F43C-439D-BB2B-4DDF7AA6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64" y="452718"/>
            <a:ext cx="9404723" cy="704750"/>
          </a:xfrm>
        </p:spPr>
        <p:txBody>
          <a:bodyPr/>
          <a:lstStyle/>
          <a:p>
            <a:r>
              <a:rPr lang="fr-FR" sz="3200" dirty="0"/>
              <a:t>Erreur sur la balise titre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015B03-17DA-41E1-AE2D-D92466880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4" y="2020760"/>
            <a:ext cx="3675876" cy="4079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915F1C3-865E-4DBB-8109-8A87774814CE}"/>
              </a:ext>
            </a:extLst>
          </p:cNvPr>
          <p:cNvSpPr txBox="1"/>
          <p:nvPr/>
        </p:nvSpPr>
        <p:spPr>
          <a:xfrm>
            <a:off x="530364" y="2659883"/>
            <a:ext cx="983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titre n’est pas renseigné, il faut saisir un titre qui contient moins de 50 caractères pour qu’il soit visible dans les résultats de recherche.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0A3FCC-1C5C-44CC-A532-2C91E241ACDD}"/>
              </a:ext>
            </a:extLst>
          </p:cNvPr>
          <p:cNvSpPr txBox="1"/>
          <p:nvPr/>
        </p:nvSpPr>
        <p:spPr>
          <a:xfrm>
            <a:off x="458486" y="3606563"/>
            <a:ext cx="832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Titre affiché dans l’onglet du navigateur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3D2BEA6-46CC-4B7C-9634-720D9B1D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4" y="4174214"/>
            <a:ext cx="3757156" cy="100000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C4B4815-D8E6-4A5F-BFC2-B87D68DC1602}"/>
              </a:ext>
            </a:extLst>
          </p:cNvPr>
          <p:cNvSpPr txBox="1"/>
          <p:nvPr/>
        </p:nvSpPr>
        <p:spPr>
          <a:xfrm>
            <a:off x="530364" y="5405404"/>
            <a:ext cx="940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titre décrit le contenu de la page, de plus il permet au moteurs de recherche de bien l’indexer, il donne aux utilisateurs une information  pour les amener à cliquer sur le site.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08ECCEF-7D9F-4E56-AE8C-8586CB688DEF}"/>
              </a:ext>
            </a:extLst>
          </p:cNvPr>
          <p:cNvSpPr txBox="1"/>
          <p:nvPr/>
        </p:nvSpPr>
        <p:spPr>
          <a:xfrm>
            <a:off x="1781864" y="1743760"/>
            <a:ext cx="1413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BE3EDE-1ADF-4C70-9022-161CF937A906}"/>
              </a:ext>
            </a:extLst>
          </p:cNvPr>
          <p:cNvSpPr txBox="1"/>
          <p:nvPr/>
        </p:nvSpPr>
        <p:spPr>
          <a:xfrm>
            <a:off x="7169341" y="1720410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C7CA06-CF07-425A-8011-CA62837C3C4E}"/>
              </a:ext>
            </a:extLst>
          </p:cNvPr>
          <p:cNvSpPr txBox="1"/>
          <p:nvPr/>
        </p:nvSpPr>
        <p:spPr>
          <a:xfrm>
            <a:off x="10601960" y="34095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114075"/>
                </a:solidFill>
              </a:rPr>
              <a:t>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5C0009-07B8-4820-92D9-56DDED6C4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25" y="2020759"/>
            <a:ext cx="4064103" cy="40793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DA2DB41-1E38-450A-B52F-6CAC0F319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077" y="4127951"/>
            <a:ext cx="3757156" cy="100000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7E60306-1519-4744-98F4-CAF07503DE14}"/>
              </a:ext>
            </a:extLst>
          </p:cNvPr>
          <p:cNvSpPr txBox="1"/>
          <p:nvPr/>
        </p:nvSpPr>
        <p:spPr>
          <a:xfrm>
            <a:off x="1588035" y="5122496"/>
            <a:ext cx="1413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DEA859-D9E1-4B42-B715-E0ED39655F0A}"/>
              </a:ext>
            </a:extLst>
          </p:cNvPr>
          <p:cNvSpPr txBox="1"/>
          <p:nvPr/>
        </p:nvSpPr>
        <p:spPr>
          <a:xfrm>
            <a:off x="6966634" y="5049175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40407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DDB09-6B14-4103-AC0E-39191D39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6982"/>
          </a:xfrm>
        </p:spPr>
        <p:txBody>
          <a:bodyPr/>
          <a:lstStyle/>
          <a:p>
            <a:r>
              <a:rPr lang="fr-FR" sz="3200" dirty="0"/>
              <a:t>Mots clés cachés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65BF6D-6EBA-47AA-8EA2-0C1F4D77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314567"/>
            <a:ext cx="9880600" cy="95698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308207-0025-4138-876C-31D503D7DF0A}"/>
              </a:ext>
            </a:extLst>
          </p:cNvPr>
          <p:cNvSpPr txBox="1"/>
          <p:nvPr/>
        </p:nvSpPr>
        <p:spPr>
          <a:xfrm>
            <a:off x="1028700" y="1231067"/>
            <a:ext cx="843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mots clés sont cachés dans l’attribut </a:t>
            </a:r>
            <a:r>
              <a:rPr lang="fr-FR" b="1" i="1" dirty="0"/>
              <a:t>ALT</a:t>
            </a:r>
            <a:r>
              <a:rPr lang="fr-FR" dirty="0"/>
              <a:t> au lieu d’une description de l’image. Le mots clés Paris et mentionné alors que l’agence se trouve à Lyon cela influx sur référencement local.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821E40-9802-4725-80DE-69AEE37F82F4}"/>
              </a:ext>
            </a:extLst>
          </p:cNvPr>
          <p:cNvSpPr txBox="1"/>
          <p:nvPr/>
        </p:nvSpPr>
        <p:spPr>
          <a:xfrm>
            <a:off x="1132072" y="3530086"/>
            <a:ext cx="955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avec un zoom on peut voir  quelques mots clés cachés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D30B8B-7693-444C-9B92-0A21D008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72" y="4060852"/>
            <a:ext cx="6622354" cy="14046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AD34E2D-B2C1-443A-BB87-C920CEAFB704}"/>
              </a:ext>
            </a:extLst>
          </p:cNvPr>
          <p:cNvSpPr txBox="1"/>
          <p:nvPr/>
        </p:nvSpPr>
        <p:spPr>
          <a:xfrm>
            <a:off x="1092200" y="5487497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 si les mots clés cachés était une ruse pour les tromper, aujourd’hui les moteurs de recherche ne tolère plus ce mode de tromperie et considère cela comme du </a:t>
            </a:r>
            <a:r>
              <a:rPr lang="fr-FR" b="1" i="1" dirty="0"/>
              <a:t>black Hat </a:t>
            </a:r>
            <a:r>
              <a:rPr lang="fr-FR" dirty="0"/>
              <a:t>et n’indexe plus le site.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AE548C-9511-49B6-8848-9DB90740C18D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601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0AE63-878D-4444-9616-10EB3230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Description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865FF1-C98C-463A-BA0B-D4172D2B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88" y="1724212"/>
            <a:ext cx="8054465" cy="5702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11199D8-BB6A-4FE9-89F4-19944F818A36}"/>
              </a:ext>
            </a:extLst>
          </p:cNvPr>
          <p:cNvSpPr txBox="1"/>
          <p:nvPr/>
        </p:nvSpPr>
        <p:spPr>
          <a:xfrm>
            <a:off x="758588" y="2940076"/>
            <a:ext cx="1013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balise « meta description » n’est pas renseignée .</a:t>
            </a:r>
          </a:p>
          <a:p>
            <a:endParaRPr lang="fr-FR" dirty="0"/>
          </a:p>
          <a:p>
            <a:r>
              <a:rPr lang="fr-FR" dirty="0"/>
              <a:t>La meta description sert à  d’écrire le contenue de la page.</a:t>
            </a:r>
          </a:p>
          <a:p>
            <a:endParaRPr lang="fr-FR" dirty="0"/>
          </a:p>
          <a:p>
            <a:r>
              <a:rPr lang="fr-FR" dirty="0"/>
              <a:t>Avec une bonne description les visiteurs seront incités a venir visiter notre site. </a:t>
            </a:r>
          </a:p>
          <a:p>
            <a:r>
              <a:rPr lang="fr-FR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27C392-D220-464D-B360-29337FD01997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66613A-AA4A-4BEE-AD75-B4B8618E2656}"/>
              </a:ext>
            </a:extLst>
          </p:cNvPr>
          <p:cNvSpPr txBox="1"/>
          <p:nvPr/>
        </p:nvSpPr>
        <p:spPr>
          <a:xfrm>
            <a:off x="3637280" y="2294449"/>
            <a:ext cx="943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AE0C41-5E64-4947-AB1B-39775C87DBAC}"/>
              </a:ext>
            </a:extLst>
          </p:cNvPr>
          <p:cNvSpPr txBox="1"/>
          <p:nvPr/>
        </p:nvSpPr>
        <p:spPr>
          <a:xfrm>
            <a:off x="4984042" y="5340029"/>
            <a:ext cx="910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82EB0D-AD1F-4D25-BAF7-83AB848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0" y="4843723"/>
            <a:ext cx="11845579" cy="4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1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2E081-CAE9-4EBC-A12A-A7C3AD3B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Les images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06EA40-4DE0-44F8-9089-1E6DACFD4550}"/>
              </a:ext>
            </a:extLst>
          </p:cNvPr>
          <p:cNvSpPr txBox="1"/>
          <p:nvPr/>
        </p:nvSpPr>
        <p:spPr>
          <a:xfrm>
            <a:off x="646111" y="1723967"/>
            <a:ext cx="1054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(1) Le poids important des images cause un ralentissement au chargement du site.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DB7E67-5774-4981-9E87-09037961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0" y="2586831"/>
            <a:ext cx="2560542" cy="1827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143D87-0996-450C-A4F2-317FB6177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62" y="2998788"/>
            <a:ext cx="6350935" cy="7214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9A3FC4-FFAD-425D-B589-74EEF7693EBE}"/>
              </a:ext>
            </a:extLst>
          </p:cNvPr>
          <p:cNvSpPr txBox="1"/>
          <p:nvPr/>
        </p:nvSpPr>
        <p:spPr>
          <a:xfrm>
            <a:off x="4333297" y="3938734"/>
            <a:ext cx="5403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L’attribut </a:t>
            </a:r>
            <a:r>
              <a:rPr lang="fr-FR" b="1" dirty="0"/>
              <a:t>ALT</a:t>
            </a:r>
            <a:r>
              <a:rPr lang="fr-FR" dirty="0"/>
              <a:t> doit contenir un texte qui indique ce que contient l’image, il es lus par les lecteurs d’écran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89BB8F-4AD2-4533-B02F-600E40C652EE}"/>
              </a:ext>
            </a:extLst>
          </p:cNvPr>
          <p:cNvSpPr txBox="1"/>
          <p:nvPr/>
        </p:nvSpPr>
        <p:spPr>
          <a:xfrm>
            <a:off x="4358862" y="5299049"/>
            <a:ext cx="665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poids de l’image est trop lourde, compresser les images en format </a:t>
            </a:r>
            <a:r>
              <a:rPr lang="fr-FR" b="1" dirty="0"/>
              <a:t>webp*</a:t>
            </a:r>
            <a:r>
              <a:rPr lang="fr-FR" dirty="0"/>
              <a:t> permet d’accélérer le temps de chargement de la page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1A4D243-2D98-48C1-8DCC-1B371499A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71" y="4862064"/>
            <a:ext cx="2560541" cy="147209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77DFA36-CF51-4E55-8E98-A533479763AD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1C5D50-B27C-4890-BC94-54D3BA9CDC33}"/>
              </a:ext>
            </a:extLst>
          </p:cNvPr>
          <p:cNvSpPr txBox="1"/>
          <p:nvPr/>
        </p:nvSpPr>
        <p:spPr>
          <a:xfrm>
            <a:off x="1798320" y="4396931"/>
            <a:ext cx="94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E7F6FE-B598-4F40-8CF1-54577D3DE6B8}"/>
              </a:ext>
            </a:extLst>
          </p:cNvPr>
          <p:cNvSpPr txBox="1"/>
          <p:nvPr/>
        </p:nvSpPr>
        <p:spPr>
          <a:xfrm>
            <a:off x="1798319" y="6334162"/>
            <a:ext cx="873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181A52-36E8-42F5-8B54-7750BD89F0FB}"/>
              </a:ext>
            </a:extLst>
          </p:cNvPr>
          <p:cNvSpPr txBox="1"/>
          <p:nvPr/>
        </p:nvSpPr>
        <p:spPr>
          <a:xfrm>
            <a:off x="4155255" y="1316561"/>
            <a:ext cx="31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</a:t>
            </a:r>
            <a:r>
              <a:rPr lang="fr-FR" u="sng" dirty="0"/>
              <a:t>problèmes identifiés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DC5FB7B-D5FD-499E-B36F-045A745907C3}"/>
              </a:ext>
            </a:extLst>
          </p:cNvPr>
          <p:cNvSpPr txBox="1"/>
          <p:nvPr/>
        </p:nvSpPr>
        <p:spPr>
          <a:xfrm>
            <a:off x="4255128" y="2253990"/>
            <a:ext cx="497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(2) Les attributs ALT son mal renseignés ils contiennent une liste de mots clé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C456630-3150-40F7-A6BE-FC8E6203C0A6}"/>
              </a:ext>
            </a:extLst>
          </p:cNvPr>
          <p:cNvCxnSpPr/>
          <p:nvPr/>
        </p:nvCxnSpPr>
        <p:spPr>
          <a:xfrm>
            <a:off x="4793942" y="5058998"/>
            <a:ext cx="46696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354F6D8-D0DC-494C-904B-DA16234B492E}"/>
              </a:ext>
            </a:extLst>
          </p:cNvPr>
          <p:cNvSpPr txBox="1"/>
          <p:nvPr/>
        </p:nvSpPr>
        <p:spPr>
          <a:xfrm>
            <a:off x="7202750" y="6531622"/>
            <a:ext cx="4989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* Le format webp permet de compresser les images sans perte de qualité et prend en charge les formats gif et la transparence</a:t>
            </a:r>
          </a:p>
        </p:txBody>
      </p:sp>
    </p:spTree>
    <p:extLst>
      <p:ext uri="{BB962C8B-B14F-4D97-AF65-F5344CB8AC3E}">
        <p14:creationId xmlns:p14="http://schemas.microsoft.com/office/powerpoint/2010/main" val="646091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28E73-C9D1-4657-9EAD-460F321C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3523"/>
          </a:xfrm>
        </p:spPr>
        <p:txBody>
          <a:bodyPr/>
          <a:lstStyle/>
          <a:p>
            <a:r>
              <a:rPr lang="fr-FR" sz="3200" dirty="0"/>
              <a:t>Lien partenaires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C39191-C9BB-422E-8AE7-675DA74B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339121"/>
            <a:ext cx="9289998" cy="187144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5DE55E9-0B10-41D6-BE78-8BE3D801380C}"/>
              </a:ext>
            </a:extLst>
          </p:cNvPr>
          <p:cNvSpPr txBox="1"/>
          <p:nvPr/>
        </p:nvSpPr>
        <p:spPr>
          <a:xfrm>
            <a:off x="646111" y="3510566"/>
            <a:ext cx="923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liens ci-dessus ne sont pas tous cohérents avec notre domaine d’activité</a:t>
            </a:r>
          </a:p>
          <a:p>
            <a:r>
              <a:rPr lang="fr-FR" dirty="0"/>
              <a:t>De plus ils peuvent prétendre a du spam et passer pour du </a:t>
            </a:r>
            <a:r>
              <a:rPr lang="fr-FR" b="1" i="1" dirty="0"/>
              <a:t>black Hat</a:t>
            </a:r>
            <a:r>
              <a:rPr lang="fr-FR" dirty="0"/>
              <a:t>, ils ne permettent pas d’avoir un meilleur référencement et l’on risque de ne plus apparaitre dans les recherches 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9A2DDE-C6F8-4B39-8EB7-4BC878991BD9}"/>
              </a:ext>
            </a:extLst>
          </p:cNvPr>
          <p:cNvSpPr txBox="1"/>
          <p:nvPr/>
        </p:nvSpPr>
        <p:spPr>
          <a:xfrm>
            <a:off x="646111" y="6218246"/>
            <a:ext cx="7138977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solution est de retirer tout les liens du </a:t>
            </a:r>
            <a:r>
              <a:rPr lang="fr-FR" b="1" dirty="0"/>
              <a:t>footer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866A64-5C20-4287-8049-B0FCADB9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" y="5029385"/>
            <a:ext cx="9289998" cy="91421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DE30FE-8207-4D46-B527-67ACCB47968A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EC867E-D796-4AA8-8D34-13DAD04A7BA9}"/>
              </a:ext>
            </a:extLst>
          </p:cNvPr>
          <p:cNvSpPr txBox="1"/>
          <p:nvPr/>
        </p:nvSpPr>
        <p:spPr>
          <a:xfrm>
            <a:off x="4622800" y="3192076"/>
            <a:ext cx="97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FD7DF9-0419-47F9-82F1-3167E0B1E780}"/>
              </a:ext>
            </a:extLst>
          </p:cNvPr>
          <p:cNvSpPr txBox="1"/>
          <p:nvPr/>
        </p:nvSpPr>
        <p:spPr>
          <a:xfrm>
            <a:off x="4622800" y="5920927"/>
            <a:ext cx="86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06111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391D2AB-4EC2-4B3B-9324-F02410FFE9CF}"/>
              </a:ext>
            </a:extLst>
          </p:cNvPr>
          <p:cNvSpPr txBox="1"/>
          <p:nvPr/>
        </p:nvSpPr>
        <p:spPr>
          <a:xfrm>
            <a:off x="488588" y="1390222"/>
            <a:ext cx="95523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 dirty="0"/>
              <a:t>Remise en situation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 dirty="0"/>
              <a:t>Rapport de l audit</a:t>
            </a:r>
          </a:p>
          <a:p>
            <a:r>
              <a:rPr lang="fr-FR" dirty="0"/>
              <a:t>	    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Aperçu du tableau  de l’audit réalisé partie SEO et Accessibilité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visualisation du site initial (captures d’écran)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visuel des parties du site non optimisées pour le SEO et Accessibilité</a:t>
            </a:r>
          </a:p>
          <a:p>
            <a:pPr lvl="2"/>
            <a:r>
              <a:rPr lang="fr-FR" dirty="0"/>
              <a:t> 	avec les solutions apportées</a:t>
            </a:r>
          </a:p>
          <a:p>
            <a:pPr lvl="2"/>
            <a:r>
              <a:rPr lang="fr-FR" dirty="0"/>
              <a:t>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 dirty="0"/>
              <a:t>Indice de performances du site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u="sng" dirty="0"/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Indice de performances avec Lighthouse (desktop)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Indice de performances avec Lighthouse (mobile)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 dirty="0"/>
              <a:t>Conclusion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Visualisation du site après recommandations</a:t>
            </a:r>
          </a:p>
          <a:p>
            <a:pPr marL="1314450" lvl="2" indent="-400050">
              <a:buFont typeface="+mj-lt"/>
              <a:buAutoNum type="romanUcPeriod"/>
            </a:pPr>
            <a:r>
              <a:rPr lang="fr-FR" dirty="0"/>
              <a:t>Nouvel indice de performances avec Lighthouse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93658AF-66CF-4D16-8957-54330F6C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88" y="202757"/>
            <a:ext cx="9404723" cy="1400530"/>
          </a:xfrm>
        </p:spPr>
        <p:txBody>
          <a:bodyPr/>
          <a:lstStyle/>
          <a:p>
            <a:r>
              <a:rPr lang="fr-FR" dirty="0"/>
              <a:t>Sommaire:</a:t>
            </a:r>
          </a:p>
        </p:txBody>
      </p:sp>
    </p:spTree>
    <p:extLst>
      <p:ext uri="{BB962C8B-B14F-4D97-AF65-F5344CB8AC3E}">
        <p14:creationId xmlns:p14="http://schemas.microsoft.com/office/powerpoint/2010/main" val="2903729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1913C-6602-4055-9BC9-6277C02A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24" y="240697"/>
            <a:ext cx="9404723" cy="1400530"/>
          </a:xfrm>
        </p:spPr>
        <p:txBody>
          <a:bodyPr/>
          <a:lstStyle/>
          <a:p>
            <a:r>
              <a:rPr lang="fr-FR" sz="3200" dirty="0"/>
              <a:t>Nom des liens des pages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9617EE-1A50-4A48-ABEB-A62FCCDD3E27}"/>
              </a:ext>
            </a:extLst>
          </p:cNvPr>
          <p:cNvSpPr txBox="1"/>
          <p:nvPr/>
        </p:nvSpPr>
        <p:spPr>
          <a:xfrm>
            <a:off x="1028700" y="1735282"/>
            <a:ext cx="87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nom de la seconde page «</a:t>
            </a:r>
            <a:r>
              <a:rPr lang="fr-FR" b="1" dirty="0"/>
              <a:t> page2 </a:t>
            </a:r>
            <a:r>
              <a:rPr lang="fr-FR" dirty="0"/>
              <a:t>» n’aide pas le visiteur à se repérer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E13D82-0F73-40A2-A53A-B53712CB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07" y="2410691"/>
            <a:ext cx="4679154" cy="9764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206FADB-570B-4ACE-A0D0-8805C7CC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08" y="4803999"/>
            <a:ext cx="4679153" cy="9764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F1A6C6-BEBE-4F99-B26E-9464791D364F}"/>
              </a:ext>
            </a:extLst>
          </p:cNvPr>
          <p:cNvSpPr txBox="1"/>
          <p:nvPr/>
        </p:nvSpPr>
        <p:spPr>
          <a:xfrm>
            <a:off x="1028700" y="3693255"/>
            <a:ext cx="6120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nom a été remplacé de façon ce que l’utilisateur se repère plus facilement sur le site ou sur les résultats de recherche. 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91FC77-F445-4878-81A4-03C3561EE3DC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215202-0CA1-46BA-8D1B-2B0670B56EA3}"/>
              </a:ext>
            </a:extLst>
          </p:cNvPr>
          <p:cNvSpPr txBox="1"/>
          <p:nvPr/>
        </p:nvSpPr>
        <p:spPr>
          <a:xfrm>
            <a:off x="3068320" y="3387178"/>
            <a:ext cx="117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777B96-7624-4492-97DC-3126B03C5F49}"/>
              </a:ext>
            </a:extLst>
          </p:cNvPr>
          <p:cNvSpPr txBox="1"/>
          <p:nvPr/>
        </p:nvSpPr>
        <p:spPr>
          <a:xfrm>
            <a:off x="3068320" y="5792387"/>
            <a:ext cx="103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76031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565F6-8CD9-4445-8192-95C243D6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1" y="262218"/>
            <a:ext cx="9404723" cy="804582"/>
          </a:xfrm>
        </p:spPr>
        <p:txBody>
          <a:bodyPr/>
          <a:lstStyle/>
          <a:p>
            <a:r>
              <a:rPr lang="fr-FR" sz="3200" dirty="0"/>
              <a:t>Fichier </a:t>
            </a:r>
            <a:r>
              <a:rPr lang="fr-FR" sz="3200" b="1" dirty="0"/>
              <a:t>css</a:t>
            </a:r>
            <a:r>
              <a:rPr lang="fr-FR" sz="3200" dirty="0"/>
              <a:t> et </a:t>
            </a:r>
            <a:r>
              <a:rPr lang="fr-FR" sz="3200" b="1" dirty="0"/>
              <a:t>javascript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F53287-F63F-48BF-ADF6-BFF851F1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02" y="4811656"/>
            <a:ext cx="5678489" cy="130905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57B3A06-1FB6-4840-86CA-79AA3F4E8F42}"/>
              </a:ext>
            </a:extLst>
          </p:cNvPr>
          <p:cNvSpPr txBox="1"/>
          <p:nvPr/>
        </p:nvSpPr>
        <p:spPr>
          <a:xfrm>
            <a:off x="499513" y="1366465"/>
            <a:ext cx="1068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Certaines ressources ne sont pas présentes ou n’ont pas le bon chemin spécifié , comme par exemple des fichiers en «.min» qui n’existe pas dans nos dossiers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937702-140B-41B2-97AF-9DC4BFDD3AE6}"/>
              </a:ext>
            </a:extLst>
          </p:cNvPr>
          <p:cNvSpPr txBox="1"/>
          <p:nvPr/>
        </p:nvSpPr>
        <p:spPr>
          <a:xfrm>
            <a:off x="499513" y="4811656"/>
            <a:ext cx="56276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optimiser notre site, on a donc crée les fichiers manquants,</a:t>
            </a:r>
          </a:p>
          <a:p>
            <a:r>
              <a:rPr lang="fr-FR" dirty="0"/>
              <a:t>on les a minifiés afin de gagner en vitesse d’exécution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58C64E-C367-4C7F-8E56-1C84BB93B02C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832FF61-5F76-4ABD-8C91-61166DE2F6EC}"/>
              </a:ext>
            </a:extLst>
          </p:cNvPr>
          <p:cNvSpPr txBox="1"/>
          <p:nvPr/>
        </p:nvSpPr>
        <p:spPr>
          <a:xfrm>
            <a:off x="4162102" y="3834202"/>
            <a:ext cx="1013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A999AF-8F10-4EC9-9A49-2EE47F742B4E}"/>
              </a:ext>
            </a:extLst>
          </p:cNvPr>
          <p:cNvSpPr txBox="1"/>
          <p:nvPr/>
        </p:nvSpPr>
        <p:spPr>
          <a:xfrm>
            <a:off x="8462134" y="6120708"/>
            <a:ext cx="1008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721D3A-E2F3-4895-9783-42FFA38A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53" y="2012796"/>
            <a:ext cx="8374294" cy="1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96937-B6C9-499E-A259-95B413E8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31" y="3062827"/>
            <a:ext cx="9404723" cy="1400530"/>
          </a:xfrm>
        </p:spPr>
        <p:txBody>
          <a:bodyPr/>
          <a:lstStyle/>
          <a:p>
            <a:r>
              <a:rPr lang="fr-FR" sz="3600" dirty="0"/>
              <a:t>Problèmes d’</a:t>
            </a:r>
            <a:r>
              <a:rPr lang="fr-FR" sz="3600" b="1" i="1" dirty="0"/>
              <a:t>accessibilité</a:t>
            </a:r>
            <a:r>
              <a:rPr lang="fr-FR" sz="3600" dirty="0"/>
              <a:t> identifiés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301584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A2497-9E28-4EAA-B720-56BF4808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0002"/>
          </a:xfrm>
        </p:spPr>
        <p:txBody>
          <a:bodyPr/>
          <a:lstStyle/>
          <a:p>
            <a:r>
              <a:rPr lang="fr-FR" sz="3200" dirty="0"/>
              <a:t>Attribut « lang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459DD3-CF9C-411F-B6E1-5FD7C7BA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13" y="1442720"/>
            <a:ext cx="3275447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C11042-1F5A-492C-9C4F-9D88B17222D7}"/>
              </a:ext>
            </a:extLst>
          </p:cNvPr>
          <p:cNvSpPr txBox="1"/>
          <p:nvPr/>
        </p:nvSpPr>
        <p:spPr>
          <a:xfrm>
            <a:off x="5133434" y="2033954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langue n’ est pas identifiée et son attribut « default » n’est pas valide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150FBB-C069-43E0-8F42-8669D37CAA65}"/>
              </a:ext>
            </a:extLst>
          </p:cNvPr>
          <p:cNvSpPr txBox="1"/>
          <p:nvPr/>
        </p:nvSpPr>
        <p:spPr>
          <a:xfrm>
            <a:off x="808873" y="4332147"/>
            <a:ext cx="5195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Identifier la langue de la page permet au lecteur d’écran de lire le contenu de la page dans la langue appropriée.</a:t>
            </a:r>
          </a:p>
          <a:p>
            <a:endParaRPr lang="fr-FR" dirty="0"/>
          </a:p>
          <a:p>
            <a:r>
              <a:rPr lang="fr-FR" dirty="0"/>
              <a:t>Elle permet également une meilleure traduction automatique du contenu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94B56FF-DFDA-451A-99D3-64879DA7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2432722"/>
            <a:ext cx="3275447" cy="10826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4F32E0-9EB4-477D-8EBB-EC5372D4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30" y="4860443"/>
            <a:ext cx="3268008" cy="102490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5C64433-ACA1-4057-AA8C-AFE836841A56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7E9697-235C-4455-B2F2-7C6039EA2BDC}"/>
              </a:ext>
            </a:extLst>
          </p:cNvPr>
          <p:cNvSpPr txBox="1"/>
          <p:nvPr/>
        </p:nvSpPr>
        <p:spPr>
          <a:xfrm>
            <a:off x="2153919" y="3470453"/>
            <a:ext cx="1059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62F0A5-A3AB-499B-A7BE-2E449407F555}"/>
              </a:ext>
            </a:extLst>
          </p:cNvPr>
          <p:cNvSpPr txBox="1"/>
          <p:nvPr/>
        </p:nvSpPr>
        <p:spPr>
          <a:xfrm>
            <a:off x="7373300" y="5809474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219564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D45EF-E84D-48AB-BC09-45A29557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71" y="77151"/>
            <a:ext cx="9404723" cy="1400530"/>
          </a:xfrm>
        </p:spPr>
        <p:txBody>
          <a:bodyPr/>
          <a:lstStyle/>
          <a:p>
            <a:r>
              <a:rPr lang="fr-FR" sz="3200" dirty="0"/>
              <a:t>Les titres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5FBD05-7AB1-4468-928D-9545008AD384}"/>
              </a:ext>
            </a:extLst>
          </p:cNvPr>
          <p:cNvSpPr txBox="1"/>
          <p:nvPr/>
        </p:nvSpPr>
        <p:spPr>
          <a:xfrm>
            <a:off x="413169" y="923565"/>
            <a:ext cx="467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structure de titre n’est pas utilisées correctement</a:t>
            </a:r>
          </a:p>
          <a:p>
            <a:r>
              <a:rPr lang="fr-FR" dirty="0"/>
              <a:t>H1 et suivis de H3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A9D764-8297-4849-82B3-4B11CCC0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4" y="2653208"/>
            <a:ext cx="4988406" cy="37131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9C2A88E-3AAC-4501-9B6F-9E4C503A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00" y="2653209"/>
            <a:ext cx="5240277" cy="3713118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8D182E2-C0A4-404C-911F-474A721183E2}"/>
              </a:ext>
            </a:extLst>
          </p:cNvPr>
          <p:cNvCxnSpPr/>
          <p:nvPr/>
        </p:nvCxnSpPr>
        <p:spPr>
          <a:xfrm>
            <a:off x="5636671" y="3139440"/>
            <a:ext cx="0" cy="31089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57FADB9-8078-4B7B-ADBD-6B52AE0D1B30}"/>
              </a:ext>
            </a:extLst>
          </p:cNvPr>
          <p:cNvSpPr txBox="1"/>
          <p:nvPr/>
        </p:nvSpPr>
        <p:spPr>
          <a:xfrm>
            <a:off x="5867101" y="726488"/>
            <a:ext cx="4342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Respecter la structure est importante </a:t>
            </a:r>
          </a:p>
          <a:p>
            <a:r>
              <a:rPr lang="fr-FR" dirty="0"/>
              <a:t>H1 doit être suivis de H2 puis de H3.</a:t>
            </a:r>
          </a:p>
          <a:p>
            <a:r>
              <a:rPr lang="fr-FR" dirty="0"/>
              <a:t>Si la structure n’est pas respectée  un lecteur d’écran peut se demander ou se trouve le titre principale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1FCDF55-9001-478A-A427-BDF94BA03655}"/>
              </a:ext>
            </a:extLst>
          </p:cNvPr>
          <p:cNvCxnSpPr/>
          <p:nvPr/>
        </p:nvCxnSpPr>
        <p:spPr>
          <a:xfrm flipH="1">
            <a:off x="6329680" y="3667760"/>
            <a:ext cx="1127760" cy="1178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5AB63EA-047A-480D-8348-FBB7F3F73123}"/>
              </a:ext>
            </a:extLst>
          </p:cNvPr>
          <p:cNvCxnSpPr/>
          <p:nvPr/>
        </p:nvCxnSpPr>
        <p:spPr>
          <a:xfrm>
            <a:off x="6329680" y="5171440"/>
            <a:ext cx="56388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019E71E-20F4-41A9-8F39-FA9A71F4D1EC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72C964-47FF-49C4-98D1-1B0B692B5663}"/>
              </a:ext>
            </a:extLst>
          </p:cNvPr>
          <p:cNvSpPr txBox="1"/>
          <p:nvPr/>
        </p:nvSpPr>
        <p:spPr>
          <a:xfrm>
            <a:off x="2248929" y="6327551"/>
            <a:ext cx="1005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7C73677-46FA-43A7-A395-F6BF9194BF86}"/>
              </a:ext>
            </a:extLst>
          </p:cNvPr>
          <p:cNvSpPr txBox="1"/>
          <p:nvPr/>
        </p:nvSpPr>
        <p:spPr>
          <a:xfrm>
            <a:off x="8089219" y="6327550"/>
            <a:ext cx="79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315006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DBDBA-FF2C-4724-A88B-2F73CF6C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05" y="289315"/>
            <a:ext cx="9404723" cy="1400530"/>
          </a:xfrm>
        </p:spPr>
        <p:txBody>
          <a:bodyPr/>
          <a:lstStyle/>
          <a:p>
            <a:r>
              <a:rPr lang="fr-FR" sz="3200" dirty="0"/>
              <a:t>contraste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FE18391-90F7-4E9D-8A2E-D6722C3EAEEE}"/>
              </a:ext>
            </a:extLst>
          </p:cNvPr>
          <p:cNvSpPr txBox="1"/>
          <p:nvPr/>
        </p:nvSpPr>
        <p:spPr>
          <a:xfrm>
            <a:off x="3772472" y="1867932"/>
            <a:ext cx="91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/>
              <a:t>Avant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19E734-FBBE-46FD-A3A0-57B25426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3" y="1202165"/>
            <a:ext cx="3329367" cy="515316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76EBD73-0D7A-40F4-959E-B31C05C35E2E}"/>
              </a:ext>
            </a:extLst>
          </p:cNvPr>
          <p:cNvSpPr txBox="1"/>
          <p:nvPr/>
        </p:nvSpPr>
        <p:spPr>
          <a:xfrm>
            <a:off x="3758158" y="4886960"/>
            <a:ext cx="848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Après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A064A45-F481-4190-BD6F-7CB4AB5FEAD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726638" y="2175709"/>
            <a:ext cx="501478" cy="648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3584F57-5A99-417F-9D79-087BC94AA1B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182282" y="4155442"/>
            <a:ext cx="501478" cy="731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E4D3A6D-5EE0-4A8E-BE7D-DD99286A5C31}"/>
              </a:ext>
            </a:extLst>
          </p:cNvPr>
          <p:cNvSpPr txBox="1"/>
          <p:nvPr/>
        </p:nvSpPr>
        <p:spPr>
          <a:xfrm>
            <a:off x="8476851" y="2530872"/>
            <a:ext cx="3223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les captures ci-contre ont peut voir que le contraste n’est pas bon</a:t>
            </a:r>
          </a:p>
          <a:p>
            <a:endParaRPr lang="fr-FR" dirty="0"/>
          </a:p>
          <a:p>
            <a:r>
              <a:rPr lang="fr-FR" dirty="0"/>
              <a:t>Pour résoudre ce problème</a:t>
            </a:r>
          </a:p>
          <a:p>
            <a:r>
              <a:rPr lang="fr-FR" dirty="0"/>
              <a:t>Un changement de couleur ainsi que la taille de la police a été modifié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77FD3D-E0F4-4A63-A803-2A6884F207A8}"/>
              </a:ext>
            </a:extLst>
          </p:cNvPr>
          <p:cNvSpPr txBox="1"/>
          <p:nvPr/>
        </p:nvSpPr>
        <p:spPr>
          <a:xfrm>
            <a:off x="733740" y="6471920"/>
            <a:ext cx="712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Test effectué avec Wave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8C4C590-29FF-4CEC-8169-D24A94BE947F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F7E630-4C63-4E97-8CFD-16E0ECBE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93" y="1202164"/>
            <a:ext cx="3392018" cy="5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371EFF-B8D0-4849-907F-8E9AF8AD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7122"/>
          </a:xfrm>
        </p:spPr>
        <p:txBody>
          <a:bodyPr/>
          <a:lstStyle/>
          <a:p>
            <a:r>
              <a:rPr lang="fr-FR" sz="3200" dirty="0"/>
              <a:t>Rendu de la page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D03C2E-DA77-40E2-8594-D9A589BA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93" y="2624970"/>
            <a:ext cx="4770533" cy="341007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50DC6E-8244-4A7B-A47F-74437C007317}"/>
              </a:ext>
            </a:extLst>
          </p:cNvPr>
          <p:cNvSpPr txBox="1"/>
          <p:nvPr/>
        </p:nvSpPr>
        <p:spPr>
          <a:xfrm>
            <a:off x="2441063" y="222878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7786D9-46B6-469A-B5C1-F5B8CA70AD0F}"/>
              </a:ext>
            </a:extLst>
          </p:cNvPr>
          <p:cNvSpPr txBox="1"/>
          <p:nvPr/>
        </p:nvSpPr>
        <p:spPr>
          <a:xfrm>
            <a:off x="8269513" y="226044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A90B89-7588-4E81-9081-884170A20DDF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BFE12A-4900-402D-B9D1-682D1B81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0" y="2598121"/>
            <a:ext cx="4510101" cy="34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933F3F-A723-446A-B89A-001542A8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Images &amp; Balises alt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98FAD2-A71D-4BA1-A3E3-1A78FF99B4FC}"/>
              </a:ext>
            </a:extLst>
          </p:cNvPr>
          <p:cNvSpPr txBox="1"/>
          <p:nvPr/>
        </p:nvSpPr>
        <p:spPr>
          <a:xfrm>
            <a:off x="802640" y="1696720"/>
            <a:ext cx="537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images du site contiennent du texte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DBDF6E5-36DC-4787-A5E1-3FDE90A8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3" y="2168060"/>
            <a:ext cx="5526321" cy="40518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E535ECE-EC0D-4DF6-B906-D04C3EED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68" y="3213528"/>
            <a:ext cx="5570703" cy="301553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5CC4C3-300D-4AA0-89F5-396304F09492}"/>
              </a:ext>
            </a:extLst>
          </p:cNvPr>
          <p:cNvSpPr txBox="1"/>
          <p:nvPr/>
        </p:nvSpPr>
        <p:spPr>
          <a:xfrm>
            <a:off x="8753150" y="6219888"/>
            <a:ext cx="408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22046DC-0FB1-49AD-8A6A-061E5323EF4A}"/>
              </a:ext>
            </a:extLst>
          </p:cNvPr>
          <p:cNvSpPr txBox="1"/>
          <p:nvPr/>
        </p:nvSpPr>
        <p:spPr>
          <a:xfrm>
            <a:off x="6868160" y="2255520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moteurs de recherches et les lecteurs d’écran ne peuvent pas lire de texte contenu dans une images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9152E8-E882-444F-BAA6-B7E50681D06E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7A0A06-80BC-4E43-8101-6F1297ACA0DE}"/>
              </a:ext>
            </a:extLst>
          </p:cNvPr>
          <p:cNvSpPr txBox="1"/>
          <p:nvPr/>
        </p:nvSpPr>
        <p:spPr>
          <a:xfrm>
            <a:off x="2722879" y="6173405"/>
            <a:ext cx="1020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769CA8A-377E-446F-A4A0-4453D9965E4B}"/>
              </a:ext>
            </a:extLst>
          </p:cNvPr>
          <p:cNvCxnSpPr/>
          <p:nvPr/>
        </p:nvCxnSpPr>
        <p:spPr>
          <a:xfrm>
            <a:off x="1060704" y="2633472"/>
            <a:ext cx="418795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BFED405-2632-4BD0-9B52-18AA50F9BF74}"/>
              </a:ext>
            </a:extLst>
          </p:cNvPr>
          <p:cNvCxnSpPr/>
          <p:nvPr/>
        </p:nvCxnSpPr>
        <p:spPr>
          <a:xfrm>
            <a:off x="1362456" y="6025896"/>
            <a:ext cx="350215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2E63492-4E52-4F37-8DE7-5526C3BCC938}"/>
              </a:ext>
            </a:extLst>
          </p:cNvPr>
          <p:cNvCxnSpPr/>
          <p:nvPr/>
        </p:nvCxnSpPr>
        <p:spPr>
          <a:xfrm>
            <a:off x="6711696" y="3886200"/>
            <a:ext cx="463600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2D85E93-B030-49CF-A641-0AD401009740}"/>
              </a:ext>
            </a:extLst>
          </p:cNvPr>
          <p:cNvCxnSpPr>
            <a:cxnSpLocks/>
          </p:cNvCxnSpPr>
          <p:nvPr/>
        </p:nvCxnSpPr>
        <p:spPr>
          <a:xfrm>
            <a:off x="6638544" y="6173405"/>
            <a:ext cx="484632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70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933F3F-A723-446A-B89A-001542A8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Images &amp; Balise alt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5CC4C3-300D-4AA0-89F5-396304F09492}"/>
              </a:ext>
            </a:extLst>
          </p:cNvPr>
          <p:cNvSpPr txBox="1"/>
          <p:nvPr/>
        </p:nvSpPr>
        <p:spPr>
          <a:xfrm>
            <a:off x="8199119" y="5962269"/>
            <a:ext cx="92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80DD6EA-97AC-43F3-B2C1-5802B01A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770836"/>
            <a:ext cx="4657409" cy="42280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13FCA8-6B14-4DFA-94F6-F6AAE967A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0836"/>
            <a:ext cx="6465757" cy="8910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156A1D-1D9B-4AD0-A062-10020F2F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5004752"/>
            <a:ext cx="6465756" cy="99412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E0AF014-FB80-489F-BE4E-5873D7048969}"/>
              </a:ext>
            </a:extLst>
          </p:cNvPr>
          <p:cNvSpPr txBox="1"/>
          <p:nvPr/>
        </p:nvSpPr>
        <p:spPr>
          <a:xfrm>
            <a:off x="5943600" y="2871539"/>
            <a:ext cx="5374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images contenant le texte ont était remplacées par du texte qui peut être lus par les lecteurs d’écran et les moteurs de recherche</a:t>
            </a:r>
          </a:p>
          <a:p>
            <a:endParaRPr lang="fr-FR" dirty="0"/>
          </a:p>
          <a:p>
            <a:r>
              <a:rPr lang="fr-FR" dirty="0"/>
              <a:t>De plus il est maintenant possible de le modifier . (taille, police, couleur )etc..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442585-79C4-47C9-86CC-47DEDD2D3ECF}"/>
              </a:ext>
            </a:extLst>
          </p:cNvPr>
          <p:cNvSpPr txBox="1"/>
          <p:nvPr/>
        </p:nvSpPr>
        <p:spPr>
          <a:xfrm>
            <a:off x="8207998" y="2609165"/>
            <a:ext cx="86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5A913D-4C7A-487C-885D-18B0205F271A}"/>
              </a:ext>
            </a:extLst>
          </p:cNvPr>
          <p:cNvSpPr txBox="1"/>
          <p:nvPr/>
        </p:nvSpPr>
        <p:spPr>
          <a:xfrm>
            <a:off x="2621280" y="5962268"/>
            <a:ext cx="108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</p:spTree>
    <p:extLst>
      <p:ext uri="{BB962C8B-B14F-4D97-AF65-F5344CB8AC3E}">
        <p14:creationId xmlns:p14="http://schemas.microsoft.com/office/powerpoint/2010/main" val="410648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DF5B9-32A9-4BE1-94A2-CC22F6E2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Liens sociaux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2CAD66-28B3-4A78-B0CD-A3A6D2CEF74A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B1CB93-BC6A-442E-B703-939F0C620F8B}"/>
              </a:ext>
            </a:extLst>
          </p:cNvPr>
          <p:cNvSpPr txBox="1"/>
          <p:nvPr/>
        </p:nvSpPr>
        <p:spPr>
          <a:xfrm>
            <a:off x="736390" y="2620531"/>
            <a:ext cx="786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Lorsque l’on clique sur les icones des réseaux nous sommes redirigés vers la même page.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DE5D4E-1C5E-48A9-9E84-D2414470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90" y="3332533"/>
            <a:ext cx="7635450" cy="124216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6A3C97-9BCA-4EDE-B319-AACD2A4D5E5B}"/>
              </a:ext>
            </a:extLst>
          </p:cNvPr>
          <p:cNvSpPr txBox="1"/>
          <p:nvPr/>
        </p:nvSpPr>
        <p:spPr>
          <a:xfrm>
            <a:off x="8509210" y="3773932"/>
            <a:ext cx="3581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Pour palier à ce problème il faut remplacer les liens de redirection vers le site en question.</a:t>
            </a:r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BAA46F3-03DF-401B-9DFA-669A1DB6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0" y="5163113"/>
            <a:ext cx="7635450" cy="124216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5D49F96-E57A-4726-8221-7BF104CC4D4B}"/>
              </a:ext>
            </a:extLst>
          </p:cNvPr>
          <p:cNvSpPr txBox="1"/>
          <p:nvPr/>
        </p:nvSpPr>
        <p:spPr>
          <a:xfrm>
            <a:off x="3789680" y="6338535"/>
            <a:ext cx="1198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  <a:endParaRPr lang="fr-FR" sz="1400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60E5965-0EFC-4E85-99BA-8AA387EBDB7D}"/>
              </a:ext>
            </a:extLst>
          </p:cNvPr>
          <p:cNvCxnSpPr/>
          <p:nvPr/>
        </p:nvCxnSpPr>
        <p:spPr>
          <a:xfrm>
            <a:off x="1940560" y="4917440"/>
            <a:ext cx="50495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E7C9E7E-17EF-4D49-AC32-069BA13362A0}"/>
              </a:ext>
            </a:extLst>
          </p:cNvPr>
          <p:cNvCxnSpPr/>
          <p:nvPr/>
        </p:nvCxnSpPr>
        <p:spPr>
          <a:xfrm>
            <a:off x="3558697" y="5635093"/>
            <a:ext cx="1341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D2F6C921-1227-41CC-BBA8-59EE27FE771A}"/>
              </a:ext>
            </a:extLst>
          </p:cNvPr>
          <p:cNvCxnSpPr>
            <a:cxnSpLocks/>
          </p:cNvCxnSpPr>
          <p:nvPr/>
        </p:nvCxnSpPr>
        <p:spPr>
          <a:xfrm>
            <a:off x="3568857" y="6338535"/>
            <a:ext cx="1419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9C6E894-F5F6-4AF6-A4F6-F3CB2918C005}"/>
              </a:ext>
            </a:extLst>
          </p:cNvPr>
          <p:cNvSpPr txBox="1"/>
          <p:nvPr/>
        </p:nvSpPr>
        <p:spPr>
          <a:xfrm>
            <a:off x="3784600" y="4512596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Problème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EE89DD7-2931-43AE-8935-4F05578DF26F}"/>
              </a:ext>
            </a:extLst>
          </p:cNvPr>
          <p:cNvSpPr txBox="1"/>
          <p:nvPr/>
        </p:nvSpPr>
        <p:spPr>
          <a:xfrm>
            <a:off x="3428232" y="2245845"/>
            <a:ext cx="192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Aperçu des icones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F24ACE-7AFD-4708-97BA-58A1A4CB5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0" y="1222905"/>
            <a:ext cx="7635450" cy="9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5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D54D8B5-96F5-49A7-8D3D-BD3A2BABB271}"/>
              </a:ext>
            </a:extLst>
          </p:cNvPr>
          <p:cNvSpPr txBox="1"/>
          <p:nvPr/>
        </p:nvSpPr>
        <p:spPr>
          <a:xfrm>
            <a:off x="1157907" y="2067338"/>
            <a:ext cx="92533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Notre agence fait face à une forte concurrence depuis quelques temps</a:t>
            </a:r>
          </a:p>
          <a:p>
            <a:endParaRPr lang="fr-FR" sz="2000" dirty="0"/>
          </a:p>
          <a:p>
            <a:r>
              <a:rPr lang="fr-FR" sz="2000" dirty="0"/>
              <a:t>Notre site se vois apparaitre seulement en deuxième page des moteurs de recherche ce qui nous désavantage par rapport au autres agences de web design.</a:t>
            </a:r>
          </a:p>
          <a:p>
            <a:endParaRPr lang="fr-FR" sz="2000" dirty="0"/>
          </a:p>
          <a:p>
            <a:r>
              <a:rPr lang="fr-FR" sz="2000" dirty="0"/>
              <a:t>Pendant notre réunion précédente,</a:t>
            </a:r>
          </a:p>
          <a:p>
            <a:r>
              <a:rPr lang="fr-FR" sz="2000" dirty="0"/>
              <a:t>Vous (Sophie) m’avais demandé de réaliser un audit </a:t>
            </a:r>
          </a:p>
          <a:p>
            <a:r>
              <a:rPr lang="fr-FR" sz="2000" dirty="0"/>
              <a:t>et de sélectionner 10 erreurs  &amp; solutions à vous présenter lors de cette réunion.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3E7D808-E452-484B-A9D2-175D56DE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Remise en situation</a:t>
            </a:r>
          </a:p>
        </p:txBody>
      </p:sp>
    </p:spTree>
    <p:extLst>
      <p:ext uri="{BB962C8B-B14F-4D97-AF65-F5344CB8AC3E}">
        <p14:creationId xmlns:p14="http://schemas.microsoft.com/office/powerpoint/2010/main" val="3559424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47DC85-16E4-4305-8B07-9FDD085F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21" y="350915"/>
            <a:ext cx="9404723" cy="878242"/>
          </a:xfrm>
        </p:spPr>
        <p:txBody>
          <a:bodyPr/>
          <a:lstStyle/>
          <a:p>
            <a:r>
              <a:rPr lang="fr-FR" sz="3200" dirty="0"/>
              <a:t>Formulaire de contact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A410DB-C1C7-405B-9FC9-9D61FE1083CB}"/>
              </a:ext>
            </a:extLst>
          </p:cNvPr>
          <p:cNvSpPr txBox="1"/>
          <p:nvPr/>
        </p:nvSpPr>
        <p:spPr>
          <a:xfrm>
            <a:off x="10625824" y="326378"/>
            <a:ext cx="33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14075"/>
                </a:solidFill>
              </a:rPr>
              <a:t>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A8B99E-9B65-4235-9F00-4A90900A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21" y="1896604"/>
            <a:ext cx="6342781" cy="365773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CFB246-DFB5-48D1-A5F3-7CA4F16F4206}"/>
              </a:ext>
            </a:extLst>
          </p:cNvPr>
          <p:cNvSpPr txBox="1"/>
          <p:nvPr/>
        </p:nvSpPr>
        <p:spPr>
          <a:xfrm>
            <a:off x="7063478" y="1526786"/>
            <a:ext cx="33708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Lors du passage de l’évaluateur </a:t>
            </a:r>
            <a:r>
              <a:rPr lang="fr-FR" b="1" i="1" dirty="0"/>
              <a:t>WAVE </a:t>
            </a:r>
            <a:r>
              <a:rPr lang="fr-FR" dirty="0"/>
              <a:t>celui-ci nous indique que l’élément label n’est associé a aucun élément.</a:t>
            </a:r>
          </a:p>
          <a:p>
            <a:endParaRPr lang="fr-FR" dirty="0"/>
          </a:p>
          <a:p>
            <a:r>
              <a:rPr lang="fr-FR" dirty="0"/>
              <a:t>Les lecteurs d’écran ne pourront pas lire le contenu textuel de l’attribut.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38C96F-37C6-4E49-9C2B-E4237391E3D7}"/>
              </a:ext>
            </a:extLst>
          </p:cNvPr>
          <p:cNvSpPr txBox="1"/>
          <p:nvPr/>
        </p:nvSpPr>
        <p:spPr>
          <a:xfrm>
            <a:off x="3088640" y="5574863"/>
            <a:ext cx="1119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Problème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074057-58AC-4518-A738-5D1809C9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478" y="4409113"/>
            <a:ext cx="3970364" cy="114522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C3C260F-3096-4515-B28F-79FD53731A04}"/>
              </a:ext>
            </a:extLst>
          </p:cNvPr>
          <p:cNvSpPr txBox="1"/>
          <p:nvPr/>
        </p:nvSpPr>
        <p:spPr>
          <a:xfrm>
            <a:off x="8287923" y="5605641"/>
            <a:ext cx="1809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Code source Avant</a:t>
            </a:r>
          </a:p>
        </p:txBody>
      </p:sp>
    </p:spTree>
    <p:extLst>
      <p:ext uri="{BB962C8B-B14F-4D97-AF65-F5344CB8AC3E}">
        <p14:creationId xmlns:p14="http://schemas.microsoft.com/office/powerpoint/2010/main" val="2764016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BCFB246-DFB5-48D1-A5F3-7CA4F16F4206}"/>
              </a:ext>
            </a:extLst>
          </p:cNvPr>
          <p:cNvSpPr txBox="1"/>
          <p:nvPr/>
        </p:nvSpPr>
        <p:spPr>
          <a:xfrm>
            <a:off x="6339841" y="1285782"/>
            <a:ext cx="44465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améliorer l’accessibilité, </a:t>
            </a:r>
          </a:p>
          <a:p>
            <a:endParaRPr lang="fr-FR" dirty="0"/>
          </a:p>
          <a:p>
            <a:r>
              <a:rPr lang="fr-FR" dirty="0"/>
              <a:t>nous allons relier</a:t>
            </a:r>
            <a:r>
              <a:rPr lang="fr-FR" sz="2000" dirty="0"/>
              <a:t> l’élément </a:t>
            </a:r>
            <a:r>
              <a:rPr lang="fr-FR" sz="2000" b="1" i="1" dirty="0"/>
              <a:t>label</a:t>
            </a:r>
            <a:r>
              <a:rPr lang="fr-FR" sz="2000" dirty="0"/>
              <a:t> avec l’élément </a:t>
            </a:r>
            <a:r>
              <a:rPr lang="fr-FR" sz="2000" b="1" i="1" dirty="0"/>
              <a:t>input</a:t>
            </a:r>
            <a:r>
              <a:rPr lang="fr-FR" sz="2000" dirty="0"/>
              <a:t> et nous ajouterons l’attribut « </a:t>
            </a:r>
            <a:r>
              <a:rPr lang="fr-FR" sz="2000" b="1" i="1" dirty="0"/>
              <a:t>aria-label</a:t>
            </a:r>
            <a:r>
              <a:rPr lang="fr-FR" sz="2000" dirty="0"/>
              <a:t> »*</a:t>
            </a:r>
          </a:p>
          <a:p>
            <a:endParaRPr lang="fr-FR" sz="2000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9A0D3F-52E9-4F6C-83ED-D5FA5437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72" y="1285782"/>
            <a:ext cx="4829964" cy="46181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D7C780C-150B-4A83-8104-3FCF8F42E43A}"/>
              </a:ext>
            </a:extLst>
          </p:cNvPr>
          <p:cNvSpPr txBox="1"/>
          <p:nvPr/>
        </p:nvSpPr>
        <p:spPr>
          <a:xfrm>
            <a:off x="2712720" y="5944542"/>
            <a:ext cx="197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Solution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79049E5-932E-43B8-9632-BDCD89759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1" y="3172766"/>
            <a:ext cx="4734559" cy="119603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B377D9B-D7B1-4D17-8B6E-3E0CC1912119}"/>
              </a:ext>
            </a:extLst>
          </p:cNvPr>
          <p:cNvSpPr txBox="1"/>
          <p:nvPr/>
        </p:nvSpPr>
        <p:spPr>
          <a:xfrm>
            <a:off x="8295641" y="4361576"/>
            <a:ext cx="77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Solution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C59334-1006-420D-9EB0-1EAB282789F6}"/>
              </a:ext>
            </a:extLst>
          </p:cNvPr>
          <p:cNvSpPr txBox="1"/>
          <p:nvPr/>
        </p:nvSpPr>
        <p:spPr>
          <a:xfrm>
            <a:off x="7670306" y="6488668"/>
            <a:ext cx="48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*L’attribut aria-label ne doit être utilisé que lorsque le texte d’un label n’est pas visible à l’écran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E66FFEE-5C4F-4180-8095-4331E40CE5AB}"/>
              </a:ext>
            </a:extLst>
          </p:cNvPr>
          <p:cNvCxnSpPr>
            <a:cxnSpLocks/>
          </p:cNvCxnSpPr>
          <p:nvPr/>
        </p:nvCxnSpPr>
        <p:spPr>
          <a:xfrm>
            <a:off x="6528816" y="3666744"/>
            <a:ext cx="7315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0D76DDE-23EF-4410-BA0C-EBADD0E6AAA5}"/>
              </a:ext>
            </a:extLst>
          </p:cNvPr>
          <p:cNvCxnSpPr/>
          <p:nvPr/>
        </p:nvCxnSpPr>
        <p:spPr>
          <a:xfrm>
            <a:off x="6693408" y="4279392"/>
            <a:ext cx="5486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A1990C9-18D3-4501-96B0-C56D18CE83CA}"/>
              </a:ext>
            </a:extLst>
          </p:cNvPr>
          <p:cNvCxnSpPr/>
          <p:nvPr/>
        </p:nvCxnSpPr>
        <p:spPr>
          <a:xfrm>
            <a:off x="9436608" y="4288536"/>
            <a:ext cx="1349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803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884719-4AA0-4752-BA39-81DA05EC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16" y="361278"/>
            <a:ext cx="9404723" cy="1400530"/>
          </a:xfrm>
        </p:spPr>
        <p:txBody>
          <a:bodyPr/>
          <a:lstStyle/>
          <a:p>
            <a:r>
              <a:rPr lang="fr-FR" sz="3200" dirty="0"/>
              <a:t>Indice de performance du site avec lighthouse (desktop &amp; mobile)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3FDACE-F831-4262-82A6-77FF1EAE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52" y="5096193"/>
            <a:ext cx="4780563" cy="14005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AD831D-A7E8-4AB0-896F-BEEBBE54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52" y="2995398"/>
            <a:ext cx="4780563" cy="168529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324ECD-5658-45AC-A246-4BDEDE53280D}"/>
              </a:ext>
            </a:extLst>
          </p:cNvPr>
          <p:cNvSpPr txBox="1"/>
          <p:nvPr/>
        </p:nvSpPr>
        <p:spPr>
          <a:xfrm>
            <a:off x="989372" y="4611444"/>
            <a:ext cx="39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(desktop) Page d’accueil avant modifications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210089-6E03-4F88-B275-4F812715D411}"/>
              </a:ext>
            </a:extLst>
          </p:cNvPr>
          <p:cNvSpPr txBox="1"/>
          <p:nvPr/>
        </p:nvSpPr>
        <p:spPr>
          <a:xfrm>
            <a:off x="1167944" y="6486112"/>
            <a:ext cx="356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(desktop) Page2 avant modifications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835F7C-6D46-4CD9-AC39-3E38ACC2F3FF}"/>
              </a:ext>
            </a:extLst>
          </p:cNvPr>
          <p:cNvSpPr txBox="1"/>
          <p:nvPr/>
        </p:nvSpPr>
        <p:spPr>
          <a:xfrm>
            <a:off x="320052" y="162850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analyser la performance, l’accessibilité de notre site web, nous avons utilisé l’outil </a:t>
            </a:r>
            <a:r>
              <a:rPr lang="fr-FR" b="1" i="1" dirty="0"/>
              <a:t>Lighthouse </a:t>
            </a:r>
            <a:r>
              <a:rPr lang="fr-FR" dirty="0"/>
              <a:t>qui nous donne les résultats suivant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7BCCFF-6D2D-4B91-84A3-CC9F0D227325}"/>
              </a:ext>
            </a:extLst>
          </p:cNvPr>
          <p:cNvSpPr txBox="1"/>
          <p:nvPr/>
        </p:nvSpPr>
        <p:spPr>
          <a:xfrm>
            <a:off x="5604159" y="1490007"/>
            <a:ext cx="4780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pouvons voir que les indices de performance, d’accessibilité ne sont pas bonne, pour améliorer ces indices nous mettrons en place les améliorations proposés lors de cette présentation.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D551AE4-B6BB-402A-BE90-5C2DAF8A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472" y="2995399"/>
            <a:ext cx="4755292" cy="16852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FD10AD9-A797-4725-9974-38CCBBE08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159" y="5096193"/>
            <a:ext cx="4780563" cy="140053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5C4A74-5446-4D37-A14E-95C3BD79E3D8}"/>
              </a:ext>
            </a:extLst>
          </p:cNvPr>
          <p:cNvSpPr txBox="1"/>
          <p:nvPr/>
        </p:nvSpPr>
        <p:spPr>
          <a:xfrm>
            <a:off x="6590958" y="4638467"/>
            <a:ext cx="3346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(mobile) page d’accueil avant modifications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31B2DB-A14E-42EF-B0BB-3366F4E4A30C}"/>
              </a:ext>
            </a:extLst>
          </p:cNvPr>
          <p:cNvSpPr txBox="1"/>
          <p:nvPr/>
        </p:nvSpPr>
        <p:spPr>
          <a:xfrm>
            <a:off x="6640513" y="6479104"/>
            <a:ext cx="2882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(mobile) page2 avant modifications</a:t>
            </a:r>
          </a:p>
        </p:txBody>
      </p:sp>
    </p:spTree>
    <p:extLst>
      <p:ext uri="{BB962C8B-B14F-4D97-AF65-F5344CB8AC3E}">
        <p14:creationId xmlns:p14="http://schemas.microsoft.com/office/powerpoint/2010/main" val="515240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6DE85-05FD-47D0-BFF1-6404954A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0" y="2880958"/>
            <a:ext cx="5519474" cy="1400530"/>
          </a:xfrm>
        </p:spPr>
        <p:txBody>
          <a:bodyPr/>
          <a:lstStyle/>
          <a:p>
            <a:pPr algn="ctr"/>
            <a:r>
              <a:rPr lang="fr-FR" sz="5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0552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71A1E-EBFD-4348-871F-2CD47D30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37" y="2728734"/>
            <a:ext cx="9404723" cy="2278272"/>
          </a:xfrm>
        </p:spPr>
        <p:txBody>
          <a:bodyPr/>
          <a:lstStyle/>
          <a:p>
            <a:r>
              <a:rPr lang="fr-FR" sz="4400" dirty="0"/>
              <a:t>Aperçu du site après mise en place des recommandations</a:t>
            </a:r>
            <a:br>
              <a:rPr lang="fr-FR" sz="4400" dirty="0"/>
            </a:br>
            <a:r>
              <a:rPr lang="fr-FR" sz="4400" dirty="0"/>
              <a:t>				</a:t>
            </a:r>
            <a:r>
              <a:rPr lang="fr-FR" sz="2800" dirty="0"/>
              <a:t>version desktop &amp; mobile</a:t>
            </a:r>
            <a:br>
              <a:rPr lang="fr-FR" sz="4400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3677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F4DAE4-030D-4F59-AC06-4BD5C4AD5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3" y="1269507"/>
            <a:ext cx="5211192" cy="53685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B65A49B-C05D-4ED2-8F87-2BAF4FAB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5" y="1269507"/>
            <a:ext cx="5433135" cy="53887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61D749-E4AB-4627-BCFB-04812A3B7D09}"/>
              </a:ext>
            </a:extLst>
          </p:cNvPr>
          <p:cNvSpPr txBox="1"/>
          <p:nvPr/>
        </p:nvSpPr>
        <p:spPr>
          <a:xfrm>
            <a:off x="389657" y="219935"/>
            <a:ext cx="466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(desktop) Page d’accueil</a:t>
            </a:r>
          </a:p>
        </p:txBody>
      </p:sp>
    </p:spTree>
    <p:extLst>
      <p:ext uri="{BB962C8B-B14F-4D97-AF65-F5344CB8AC3E}">
        <p14:creationId xmlns:p14="http://schemas.microsoft.com/office/powerpoint/2010/main" val="3328177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A3FD9D1-4A73-49EC-BC42-C0B6BF8B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1" y="1411549"/>
            <a:ext cx="5326602" cy="51845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8A8C167-21B8-499B-A8C3-EC5653AF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40" y="1411549"/>
            <a:ext cx="5326603" cy="51845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C9CEA39-1F31-4CE0-99A5-FB0F95063E31}"/>
              </a:ext>
            </a:extLst>
          </p:cNvPr>
          <p:cNvSpPr txBox="1"/>
          <p:nvPr/>
        </p:nvSpPr>
        <p:spPr>
          <a:xfrm>
            <a:off x="298171" y="261892"/>
            <a:ext cx="333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suite</a:t>
            </a:r>
          </a:p>
        </p:txBody>
      </p:sp>
    </p:spTree>
    <p:extLst>
      <p:ext uri="{BB962C8B-B14F-4D97-AF65-F5344CB8AC3E}">
        <p14:creationId xmlns:p14="http://schemas.microsoft.com/office/powerpoint/2010/main" val="3928680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AFC7EE-CA39-4D63-B762-AF0C77D8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9" y="1384917"/>
            <a:ext cx="10067277" cy="53354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A258FD-899D-4A7A-81E0-A1C56BD502E2}"/>
              </a:ext>
            </a:extLst>
          </p:cNvPr>
          <p:cNvSpPr txBox="1"/>
          <p:nvPr/>
        </p:nvSpPr>
        <p:spPr>
          <a:xfrm>
            <a:off x="159799" y="232481"/>
            <a:ext cx="342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suite et fin</a:t>
            </a:r>
          </a:p>
        </p:txBody>
      </p:sp>
    </p:spTree>
    <p:extLst>
      <p:ext uri="{BB962C8B-B14F-4D97-AF65-F5344CB8AC3E}">
        <p14:creationId xmlns:p14="http://schemas.microsoft.com/office/powerpoint/2010/main" val="726723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CFEC5BB-6C1A-467F-B45C-0712F408C756}"/>
              </a:ext>
            </a:extLst>
          </p:cNvPr>
          <p:cNvSpPr txBox="1"/>
          <p:nvPr/>
        </p:nvSpPr>
        <p:spPr>
          <a:xfrm>
            <a:off x="298171" y="299830"/>
            <a:ext cx="23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5E3305-8B70-4B74-82CB-02E481A2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1" y="1020932"/>
            <a:ext cx="9893394" cy="57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9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6A47A8-C431-4214-9D26-D7888FBD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9" y="221899"/>
            <a:ext cx="9404723" cy="479437"/>
          </a:xfrm>
        </p:spPr>
        <p:txBody>
          <a:bodyPr/>
          <a:lstStyle/>
          <a:p>
            <a:r>
              <a:rPr lang="fr-FR" sz="2000" dirty="0"/>
              <a:t>(mobile) index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31D051-8392-405D-AA27-7F02ED5C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4" y="1022913"/>
            <a:ext cx="2697714" cy="54868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29A89DB-E428-4DB0-A02D-42FFD5AA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08" y="1022913"/>
            <a:ext cx="2690093" cy="54868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C96CF75-4CD0-440D-AF4B-95D701DF6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51" y="1022913"/>
            <a:ext cx="2659610" cy="54868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A494CC7-C268-4964-9752-D2580AA31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411" y="1022913"/>
            <a:ext cx="2705334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8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AD5BB-ACF6-435D-867B-874C5068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55" y="2728735"/>
            <a:ext cx="9404723" cy="1400530"/>
          </a:xfrm>
        </p:spPr>
        <p:txBody>
          <a:bodyPr/>
          <a:lstStyle/>
          <a:p>
            <a:pPr algn="ctr"/>
            <a:r>
              <a:rPr lang="fr-FR" sz="4800" dirty="0"/>
              <a:t>Rapport d’audit</a:t>
            </a:r>
          </a:p>
        </p:txBody>
      </p:sp>
    </p:spTree>
    <p:extLst>
      <p:ext uri="{BB962C8B-B14F-4D97-AF65-F5344CB8AC3E}">
        <p14:creationId xmlns:p14="http://schemas.microsoft.com/office/powerpoint/2010/main" val="3195559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FA82AA-6B2F-4098-9747-C04C10BDF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63" y="217503"/>
            <a:ext cx="3330037" cy="355150"/>
          </a:xfrm>
        </p:spPr>
        <p:txBody>
          <a:bodyPr/>
          <a:lstStyle/>
          <a:p>
            <a:r>
              <a:rPr lang="fr-FR" sz="1800" dirty="0"/>
              <a:t>(mobile) index suite et fin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D27246-7CCF-4AA0-9DA0-AC7126CA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7" y="857441"/>
            <a:ext cx="2819644" cy="57830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0344514-7C89-40BE-9CE7-F5C531A1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400" y="857441"/>
            <a:ext cx="2865368" cy="57830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86B7C2-2725-4CEE-AF4C-419BE8476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28" y="807868"/>
            <a:ext cx="2834886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65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16526-DAB0-4D84-A605-8EA95EEB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48113"/>
          </a:xfrm>
        </p:spPr>
        <p:txBody>
          <a:bodyPr/>
          <a:lstStyle/>
          <a:p>
            <a:r>
              <a:rPr lang="fr-FR" sz="2000" dirty="0"/>
              <a:t>(mobile) page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934CED-D703-4172-ABAC-1B4E2C50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79" y="1225118"/>
            <a:ext cx="2842506" cy="52724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949B09-74E9-419D-B25D-FD38092A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92" y="4218956"/>
            <a:ext cx="2850127" cy="22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54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84770D8-5F34-4C45-B05C-72120CD8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835" y="2502762"/>
            <a:ext cx="4976291" cy="19432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3240BE3-935E-4B78-8A9C-74CFA583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0" y="2502761"/>
            <a:ext cx="5143946" cy="194326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7697952-9819-4794-94D6-4947D55DA418}"/>
              </a:ext>
            </a:extLst>
          </p:cNvPr>
          <p:cNvSpPr txBox="1"/>
          <p:nvPr/>
        </p:nvSpPr>
        <p:spPr>
          <a:xfrm>
            <a:off x="514090" y="163436"/>
            <a:ext cx="97739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 appliquant toutes les recommandations vu ci-dessus pour le SEO , l’accessibilité et la performance notre site web sera  largement optimisé, mais d’autre améliorations que nous n’avons pas vu peuvent également être appliqués.</a:t>
            </a:r>
          </a:p>
          <a:p>
            <a:endParaRPr lang="fr-FR" dirty="0"/>
          </a:p>
          <a:p>
            <a:r>
              <a:rPr lang="fr-FR" dirty="0"/>
              <a:t>Notamment pour la version mobile </a:t>
            </a:r>
          </a:p>
          <a:p>
            <a:r>
              <a:rPr lang="fr-FR" dirty="0"/>
              <a:t>Je recommanderai de mettre à jours les librairies ou améliorer le temps de mise en cache.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EA3CEC4-8EC4-4763-A614-F75111E76C38}"/>
              </a:ext>
            </a:extLst>
          </p:cNvPr>
          <p:cNvSpPr txBox="1"/>
          <p:nvPr/>
        </p:nvSpPr>
        <p:spPr>
          <a:xfrm>
            <a:off x="2308195" y="4446030"/>
            <a:ext cx="283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Page d’accueil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52640E-E66A-43BD-BC63-37300DCD1D1D}"/>
              </a:ext>
            </a:extLst>
          </p:cNvPr>
          <p:cNvSpPr txBox="1"/>
          <p:nvPr/>
        </p:nvSpPr>
        <p:spPr>
          <a:xfrm>
            <a:off x="7912223" y="4446030"/>
            <a:ext cx="1231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Page contact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B4E21D7-4289-42C6-BA57-AD389549A97B}"/>
              </a:ext>
            </a:extLst>
          </p:cNvPr>
          <p:cNvSpPr txBox="1"/>
          <p:nvPr/>
        </p:nvSpPr>
        <p:spPr>
          <a:xfrm>
            <a:off x="4403324" y="2150733"/>
            <a:ext cx="4527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Nouvel indice de performance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A5B614-ACC6-480B-8A88-201CB8CEB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90" y="4847208"/>
            <a:ext cx="5143947" cy="15420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F845D9E-5AAF-4819-8001-12AF9B70A2BE}"/>
              </a:ext>
            </a:extLst>
          </p:cNvPr>
          <p:cNvSpPr txBox="1"/>
          <p:nvPr/>
        </p:nvSpPr>
        <p:spPr>
          <a:xfrm>
            <a:off x="1811045" y="6389299"/>
            <a:ext cx="283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Page d’accueil version(mobile)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D645FE-46FB-480C-AA35-F1ED30E86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811" y="4880123"/>
            <a:ext cx="4956315" cy="15091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F6D33CF-6368-4D3E-AC86-D9ADAA6FC7B7}"/>
              </a:ext>
            </a:extLst>
          </p:cNvPr>
          <p:cNvSpPr txBox="1"/>
          <p:nvPr/>
        </p:nvSpPr>
        <p:spPr>
          <a:xfrm>
            <a:off x="7180825" y="6364299"/>
            <a:ext cx="310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Page contact (version mobile)</a:t>
            </a:r>
          </a:p>
        </p:txBody>
      </p:sp>
    </p:spTree>
    <p:extLst>
      <p:ext uri="{BB962C8B-B14F-4D97-AF65-F5344CB8AC3E}">
        <p14:creationId xmlns:p14="http://schemas.microsoft.com/office/powerpoint/2010/main" val="144700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A1A195-1810-4C77-BA18-EF66D694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9" y="244460"/>
            <a:ext cx="9404723" cy="896688"/>
          </a:xfrm>
        </p:spPr>
        <p:txBody>
          <a:bodyPr/>
          <a:lstStyle/>
          <a:p>
            <a:r>
              <a:rPr lang="fr-FR" sz="3600" dirty="0"/>
              <a:t>Passage au vérificateur w3c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7C842A-BCA6-4D88-B290-1CC25710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869" y="1349406"/>
            <a:ext cx="4906630" cy="47939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38EC44-99A1-4264-BFD6-6D8B944F3196}"/>
              </a:ext>
            </a:extLst>
          </p:cNvPr>
          <p:cNvSpPr txBox="1"/>
          <p:nvPr/>
        </p:nvSpPr>
        <p:spPr>
          <a:xfrm>
            <a:off x="6800295" y="6035950"/>
            <a:ext cx="316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sz="1200" dirty="0"/>
              <a:t>passage au validateur </a:t>
            </a:r>
            <a:r>
              <a:rPr lang="fr-FR" sz="1200" b="1" i="1" dirty="0"/>
              <a:t>CSS</a:t>
            </a:r>
            <a:endParaRPr lang="fr-FR" b="1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473642-09DD-4A40-992F-9020B56D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9" y="1349407"/>
            <a:ext cx="4906630" cy="22016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C0F103D-0BD4-4F83-A22B-096D9727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77" y="3941685"/>
            <a:ext cx="4906629" cy="22016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8DC9E5A-A341-4858-B4B7-AC8D39365F8A}"/>
              </a:ext>
            </a:extLst>
          </p:cNvPr>
          <p:cNvSpPr txBox="1"/>
          <p:nvPr/>
        </p:nvSpPr>
        <p:spPr>
          <a:xfrm>
            <a:off x="1905501" y="3519190"/>
            <a:ext cx="181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Index validateur html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71BA40-2B43-46F1-A537-83AC91179F17}"/>
              </a:ext>
            </a:extLst>
          </p:cNvPr>
          <p:cNvSpPr txBox="1"/>
          <p:nvPr/>
        </p:nvSpPr>
        <p:spPr>
          <a:xfrm>
            <a:off x="1518081" y="6128283"/>
            <a:ext cx="278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Page contact validateur html</a:t>
            </a:r>
          </a:p>
        </p:txBody>
      </p:sp>
    </p:spTree>
    <p:extLst>
      <p:ext uri="{BB962C8B-B14F-4D97-AF65-F5344CB8AC3E}">
        <p14:creationId xmlns:p14="http://schemas.microsoft.com/office/powerpoint/2010/main" val="1287506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Merci!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E1F28AA-7E82-41E8-9762-2DE733B7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08" y="178905"/>
            <a:ext cx="9404723" cy="1400530"/>
          </a:xfrm>
        </p:spPr>
        <p:txBody>
          <a:bodyPr/>
          <a:lstStyle/>
          <a:p>
            <a:r>
              <a:rPr lang="fr-FR" sz="4400" dirty="0"/>
              <a:t>Tableau de l’audit réalisé       </a:t>
            </a:r>
            <a:r>
              <a:rPr lang="fr-FR" sz="4800" b="1" u="sng" dirty="0"/>
              <a:t>SEO</a:t>
            </a:r>
            <a:br>
              <a:rPr lang="fr-FR" sz="4400" b="1" u="sng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B12C42-4A45-4648-9C5E-40A0966B2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" y="1305017"/>
            <a:ext cx="11878322" cy="54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A554BE3-7D9B-4805-8E45-7B1AADDA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4" y="313822"/>
            <a:ext cx="9404723" cy="1400530"/>
          </a:xfrm>
        </p:spPr>
        <p:txBody>
          <a:bodyPr/>
          <a:lstStyle/>
          <a:p>
            <a:r>
              <a:rPr lang="fr-FR" sz="3600" dirty="0">
                <a:solidFill>
                  <a:prstClr val="white"/>
                </a:solidFill>
              </a:rPr>
              <a:t>Tableau de l’audit réalisé     </a:t>
            </a:r>
            <a:r>
              <a:rPr lang="fr-FR" sz="3600" b="1" u="sng" dirty="0">
                <a:solidFill>
                  <a:prstClr val="white"/>
                </a:solidFill>
              </a:rPr>
              <a:t>Accessibilité</a:t>
            </a:r>
            <a:br>
              <a:rPr lang="fr-FR" b="1" u="sng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C3B7A2-EEB8-4213-860A-36E89004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24935"/>
            <a:ext cx="11823700" cy="52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6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A7607-681D-4031-8836-0C4E8517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299" y="2728735"/>
            <a:ext cx="9404723" cy="1400530"/>
          </a:xfrm>
        </p:spPr>
        <p:txBody>
          <a:bodyPr/>
          <a:lstStyle/>
          <a:p>
            <a:r>
              <a:rPr lang="fr-FR" sz="4400" dirty="0"/>
              <a:t>Visualisation du site initial</a:t>
            </a:r>
            <a:br>
              <a:rPr lang="fr-FR" sz="4400" dirty="0"/>
            </a:br>
            <a:r>
              <a:rPr lang="fr-FR" sz="4400" dirty="0"/>
              <a:t>				</a:t>
            </a:r>
            <a:r>
              <a:rPr lang="fr-FR" sz="3200" dirty="0"/>
              <a:t>desktop &amp; mobile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360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BB084D-3A29-47BA-8614-123DB4DC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4" y="852256"/>
            <a:ext cx="4776187" cy="58529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E05ABB8-5F8A-4ACB-8A7C-C867CA9D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50" y="852256"/>
            <a:ext cx="5192790" cy="58529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77ECE37-C23B-429A-80C7-A89692F4EF69}"/>
              </a:ext>
            </a:extLst>
          </p:cNvPr>
          <p:cNvSpPr txBox="1"/>
          <p:nvPr/>
        </p:nvSpPr>
        <p:spPr>
          <a:xfrm>
            <a:off x="168674" y="186432"/>
            <a:ext cx="4261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sz="2000" dirty="0"/>
              <a:t>desktop</a:t>
            </a:r>
            <a:r>
              <a:rPr lang="fr-FR" dirty="0"/>
              <a:t>) index</a:t>
            </a:r>
          </a:p>
        </p:txBody>
      </p:sp>
    </p:spTree>
    <p:extLst>
      <p:ext uri="{BB962C8B-B14F-4D97-AF65-F5344CB8AC3E}">
        <p14:creationId xmlns:p14="http://schemas.microsoft.com/office/powerpoint/2010/main" val="424725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C7CAE907-BDB2-421B-832C-4E81B7F6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0" y="382854"/>
            <a:ext cx="9404723" cy="513791"/>
          </a:xfrm>
        </p:spPr>
        <p:txBody>
          <a:bodyPr/>
          <a:lstStyle/>
          <a:p>
            <a:r>
              <a:rPr lang="fr-FR" sz="2000" dirty="0"/>
              <a:t>(desktop) Index suite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8C9A4E-7CFC-450D-96B7-7E23C356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6" y="1003177"/>
            <a:ext cx="4762617" cy="54719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E3DF41-E296-4A50-906F-241DF75A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703" y="1003177"/>
            <a:ext cx="5042516" cy="547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54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2778</TotalTime>
  <Words>1297</Words>
  <Application>Microsoft Office PowerPoint</Application>
  <PresentationFormat>Grand écran</PresentationFormat>
  <Paragraphs>192</Paragraphs>
  <Slides>44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3" baseType="lpstr">
      <vt:lpstr>Agency FB</vt:lpstr>
      <vt:lpstr>Arial</vt:lpstr>
      <vt:lpstr>Calibri</vt:lpstr>
      <vt:lpstr>Century</vt:lpstr>
      <vt:lpstr>Century Gothic</vt:lpstr>
      <vt:lpstr>Copperplate Gothic Light</vt:lpstr>
      <vt:lpstr>Wingdings</vt:lpstr>
      <vt:lpstr>Wingdings 3</vt:lpstr>
      <vt:lpstr>Ion</vt:lpstr>
      <vt:lpstr>Rapport D’analyse SEO</vt:lpstr>
      <vt:lpstr>Sommaire:</vt:lpstr>
      <vt:lpstr>Remise en situation</vt:lpstr>
      <vt:lpstr>Rapport d’audit</vt:lpstr>
      <vt:lpstr>Tableau de l’audit réalisé       SEO </vt:lpstr>
      <vt:lpstr>Tableau de l’audit réalisé     Accessibilité </vt:lpstr>
      <vt:lpstr>Visualisation du site initial     desktop &amp; mobile</vt:lpstr>
      <vt:lpstr>Présentation PowerPoint</vt:lpstr>
      <vt:lpstr>(desktop) Index suite </vt:lpstr>
      <vt:lpstr>(desktop) Page 2</vt:lpstr>
      <vt:lpstr>(mobile) index</vt:lpstr>
      <vt:lpstr>(Mobil) index suite </vt:lpstr>
      <vt:lpstr>(mobile) page 2</vt:lpstr>
      <vt:lpstr>Problèmes SEO identifiés &amp; propositions de solutions</vt:lpstr>
      <vt:lpstr>Erreur sur la balise titre </vt:lpstr>
      <vt:lpstr>Mots clés cachés</vt:lpstr>
      <vt:lpstr>Description </vt:lpstr>
      <vt:lpstr>Les images</vt:lpstr>
      <vt:lpstr>Lien partenaires</vt:lpstr>
      <vt:lpstr>Nom des liens des pages</vt:lpstr>
      <vt:lpstr>Fichier css et javascript</vt:lpstr>
      <vt:lpstr>Problèmes d’accessibilité identifiés</vt:lpstr>
      <vt:lpstr>Attribut « lang »</vt:lpstr>
      <vt:lpstr>Les titres</vt:lpstr>
      <vt:lpstr>contraste</vt:lpstr>
      <vt:lpstr>Rendu de la page</vt:lpstr>
      <vt:lpstr>Images &amp; Balises alt</vt:lpstr>
      <vt:lpstr>Images &amp; Balise alt</vt:lpstr>
      <vt:lpstr>Liens sociaux</vt:lpstr>
      <vt:lpstr>Formulaire de contact</vt:lpstr>
      <vt:lpstr>Présentation PowerPoint</vt:lpstr>
      <vt:lpstr>Indice de performance du site avec lighthouse (desktop &amp; mobile)</vt:lpstr>
      <vt:lpstr>Conclusion</vt:lpstr>
      <vt:lpstr>Aperçu du site après mise en place des recommandations     version desktop &amp; mobile </vt:lpstr>
      <vt:lpstr>Présentation PowerPoint</vt:lpstr>
      <vt:lpstr>Présentation PowerPoint</vt:lpstr>
      <vt:lpstr>Présentation PowerPoint</vt:lpstr>
      <vt:lpstr>Présentation PowerPoint</vt:lpstr>
      <vt:lpstr>(mobile) index</vt:lpstr>
      <vt:lpstr>(mobile) index suite et fin</vt:lpstr>
      <vt:lpstr>(mobile) page contact</vt:lpstr>
      <vt:lpstr>Présentation PowerPoint</vt:lpstr>
      <vt:lpstr>Passage au vérificateur w3c 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D’analyse SEO</dc:title>
  <dc:creator>franck olivier leplat</dc:creator>
  <cp:lastModifiedBy>franck olivier leplat</cp:lastModifiedBy>
  <cp:revision>90</cp:revision>
  <dcterms:created xsi:type="dcterms:W3CDTF">2021-12-14T09:17:12Z</dcterms:created>
  <dcterms:modified xsi:type="dcterms:W3CDTF">2021-12-25T17:11:47Z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